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5" r:id="rId3"/>
    <p:sldId id="266" r:id="rId4"/>
    <p:sldId id="267" r:id="rId5"/>
    <p:sldId id="268" r:id="rId6"/>
    <p:sldId id="284" r:id="rId7"/>
    <p:sldId id="269" r:id="rId8"/>
    <p:sldId id="270" r:id="rId9"/>
    <p:sldId id="271" r:id="rId10"/>
    <p:sldId id="272" r:id="rId11"/>
    <p:sldId id="273" r:id="rId12"/>
    <p:sldId id="282" r:id="rId13"/>
    <p:sldId id="274" r:id="rId14"/>
    <p:sldId id="281" r:id="rId15"/>
    <p:sldId id="275" r:id="rId16"/>
    <p:sldId id="285" r:id="rId17"/>
    <p:sldId id="286" r:id="rId18"/>
    <p:sldId id="276" r:id="rId19"/>
    <p:sldId id="264" r:id="rId20"/>
    <p:sldId id="277" r:id="rId21"/>
    <p:sldId id="278" r:id="rId22"/>
    <p:sldId id="261" r:id="rId23"/>
    <p:sldId id="280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DEC1"/>
    <a:srgbClr val="FFFFFF"/>
    <a:srgbClr val="ACD7ED"/>
    <a:srgbClr val="A9A3BD"/>
    <a:srgbClr val="A8A0D0"/>
    <a:srgbClr val="D2C7B9"/>
    <a:srgbClr val="98D1C5"/>
    <a:srgbClr val="4D4D4D"/>
    <a:srgbClr val="404040"/>
    <a:srgbClr val="6659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5" autoAdjust="0"/>
    <p:restoredTop sz="94648"/>
  </p:normalViewPr>
  <p:slideViewPr>
    <p:cSldViewPr snapToGrid="0">
      <p:cViewPr varScale="1">
        <p:scale>
          <a:sx n="117" d="100"/>
          <a:sy n="117" d="100"/>
        </p:scale>
        <p:origin x="680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1F7D77F1-6495-4517-B562-E5E739CD13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1702"/>
          </a:xfrm>
          <a:prstGeom prst="rect">
            <a:avLst/>
          </a:prstGeo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69C024-032B-4110-B6C5-8D878DB7D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AC616-797D-41E6-9656-93D4FB328A11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38A1D3-FB62-4DFA-AF52-9F186A8C9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795A1B-DA9A-4C24-9D31-80C518A7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8B982-8824-426C-AC64-5A5FB34D39D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5F8B813D-95E5-40A6-9D2A-192F4284AF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75" y="4305992"/>
            <a:ext cx="2316420" cy="53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208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62A990-ABD4-44CB-8B3C-0718F25EE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767" y="329934"/>
            <a:ext cx="10928466" cy="584466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6751BF-67EC-4B18-94FC-26BBA5AA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AC616-797D-41E6-9656-93D4FB328A11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FE6E0D1-FD32-47A3-825A-DC54BFB0E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33F9363-CE5A-4F47-8107-E63CB901C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8B982-8824-426C-AC64-5A5FB34D39D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7D0B819-409C-4194-953A-6E1CD37A6B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773" y="408038"/>
            <a:ext cx="1845425" cy="42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605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46D84C5-956C-417D-AA99-08FF08FA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AC616-797D-41E6-9656-93D4FB328A11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E37B6A-C5A3-40B6-9EA9-E89F5804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B32CCF-01AB-43C5-9695-2486577E0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8B982-8824-426C-AC64-5A5FB34D39D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3F25E9-E64B-4055-B3B0-BF06BABFBD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773" y="408038"/>
            <a:ext cx="1845425" cy="42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246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46D84C5-956C-417D-AA99-08FF08FA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AC616-797D-41E6-9656-93D4FB328A11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E37B6A-C5A3-40B6-9EA9-E89F5804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B32CCF-01AB-43C5-9695-2486577E0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8B982-8824-426C-AC64-5A5FB34D39D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3F25E9-E64B-4055-B3B0-BF06BABFBD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773" y="408038"/>
            <a:ext cx="1845425" cy="42825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D4F55C7-3CA8-44A5-AA4B-44F737A304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3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71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8DF6838-606C-46B3-B0F1-D4F1D2E3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F09DF1-E01A-4441-873F-18F1F3E61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AC5832-F5E7-41BC-9D76-55AF6D7DC1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AC616-797D-41E6-9656-93D4FB328A11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DD684D-C173-49A8-B3C9-04F01F972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6E5FA2-F949-4F65-B388-F64BAF1B2E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8B982-8824-426C-AC64-5A5FB34D39D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C22F3C2-5006-423D-A664-7AFE60F1BA8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32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57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D1039845-A498-4E7C-B061-1EEBE97F5EB0}"/>
              </a:ext>
            </a:extLst>
          </p:cNvPr>
          <p:cNvSpPr txBox="1"/>
          <p:nvPr/>
        </p:nvSpPr>
        <p:spPr>
          <a:xfrm>
            <a:off x="871448" y="1596045"/>
            <a:ext cx="6340197" cy="707886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4000" b="1" dirty="0">
                <a:solidFill>
                  <a:srgbClr val="44DEC1"/>
                </a:solidFill>
                <a:effectLst>
                  <a:glow rad="762000">
                    <a:srgbClr val="44DEC1">
                      <a:alpha val="5000"/>
                    </a:srgbClr>
                  </a:glow>
                </a:effectLst>
              </a:rPr>
              <a:t>字节跳动主机安全建设分享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5D9FF64-7AC4-4F89-9793-8E968E19F7DB}"/>
              </a:ext>
            </a:extLst>
          </p:cNvPr>
          <p:cNvSpPr txBox="1"/>
          <p:nvPr/>
        </p:nvSpPr>
        <p:spPr>
          <a:xfrm>
            <a:off x="871448" y="3041130"/>
            <a:ext cx="163859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分享人 ：陈越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E458AE8-1904-4606-9824-5E489B6556FB}"/>
              </a:ext>
            </a:extLst>
          </p:cNvPr>
          <p:cNvSpPr txBox="1"/>
          <p:nvPr/>
        </p:nvSpPr>
        <p:spPr>
          <a:xfrm>
            <a:off x="871448" y="2671798"/>
            <a:ext cx="166885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Elkeid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Project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719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Driver 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数据一览 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Create File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AE4ED48-4DF7-854A-9D3A-9447564CC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169" y="1222248"/>
            <a:ext cx="8563661" cy="489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97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识别威胁的第二步是什么？精准的策略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1A0EC72-D9FC-2043-BFBF-A56687612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531" y="1626261"/>
            <a:ext cx="9202938" cy="401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23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如何让策略更加精准？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50B4FF44-91BE-964D-BFCC-12D79F08FB6D}"/>
              </a:ext>
            </a:extLst>
          </p:cNvPr>
          <p:cNvGrpSpPr/>
          <p:nvPr/>
        </p:nvGrpSpPr>
        <p:grpSpPr>
          <a:xfrm>
            <a:off x="631766" y="1428035"/>
            <a:ext cx="10928467" cy="790601"/>
            <a:chOff x="631767" y="1569437"/>
            <a:chExt cx="10928467" cy="790601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FDC08438-00CE-9C4A-BC3B-FBC74064DAB8}"/>
                </a:ext>
              </a:extLst>
            </p:cNvPr>
            <p:cNvSpPr/>
            <p:nvPr/>
          </p:nvSpPr>
          <p:spPr>
            <a:xfrm>
              <a:off x="631767" y="1569437"/>
              <a:ext cx="205700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2000" b="1" dirty="0">
                  <a:solidFill>
                    <a:srgbClr val="44DEC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他是坏人？</a:t>
              </a:r>
            </a:p>
          </p:txBody>
        </p:sp>
        <p:sp>
          <p:nvSpPr>
            <p:cNvPr id="10" name="28pt | 内容简介，关键词等等 Our businesses comprised core commerce, cloud computing, digital media and entertainment. We enable businesses to transform the way they market, sell, operate and improve their efficiencies.">
              <a:extLst>
                <a:ext uri="{FF2B5EF4-FFF2-40B4-BE49-F238E27FC236}">
                  <a16:creationId xmlns:a16="http://schemas.microsoft.com/office/drawing/2014/main" id="{43F1A8BD-4D50-0642-A140-F4C77786B8F6}"/>
                </a:ext>
              </a:extLst>
            </p:cNvPr>
            <p:cNvSpPr txBox="1"/>
            <p:nvPr/>
          </p:nvSpPr>
          <p:spPr>
            <a:xfrm>
              <a:off x="631767" y="1969547"/>
              <a:ext cx="10928467" cy="39049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>
              <a:spAutoFit/>
            </a:bodyPr>
            <a:lstStyle>
              <a:lvl1pPr algn="l">
                <a:defRPr sz="2800" b="0">
                  <a:solidFill>
                    <a:srgbClr val="EC6C01"/>
                  </a:solidFill>
                  <a:latin typeface="Alibaba PuHuiTi"/>
                  <a:ea typeface="Alibaba PuHuiTi"/>
                  <a:cs typeface="Alibaba PuHuiTi"/>
                  <a:sym typeface="Alibaba PuHuiTi"/>
                </a:defRPr>
              </a:lvl1pPr>
            </a:lstStyle>
            <a:p>
              <a:pPr algn="just"/>
              <a:r>
                <a:rPr lang="zh-CN" altLang="en-US" sz="16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手持刀具</a:t>
              </a:r>
              <a:endParaRPr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7C8B646-F577-E144-B831-B872C6CFE722}"/>
              </a:ext>
            </a:extLst>
          </p:cNvPr>
          <p:cNvGrpSpPr/>
          <p:nvPr/>
        </p:nvGrpSpPr>
        <p:grpSpPr>
          <a:xfrm>
            <a:off x="631765" y="3429000"/>
            <a:ext cx="10928467" cy="1529264"/>
            <a:chOff x="631767" y="1569437"/>
            <a:chExt cx="10928467" cy="1529264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6F37C77D-7AE0-2748-B993-2222F92883DD}"/>
                </a:ext>
              </a:extLst>
            </p:cNvPr>
            <p:cNvSpPr/>
            <p:nvPr/>
          </p:nvSpPr>
          <p:spPr>
            <a:xfrm>
              <a:off x="631767" y="1569437"/>
              <a:ext cx="128412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2000" b="1" dirty="0">
                  <a:solidFill>
                    <a:srgbClr val="44DEC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他是坏人？</a:t>
              </a:r>
            </a:p>
          </p:txBody>
        </p:sp>
        <p:sp>
          <p:nvSpPr>
            <p:cNvPr id="16" name="28pt | 内容简介，关键词等等 Our businesses comprised core commerce, cloud computing, digital media and entertainment. We enable businesses to transform the way they market, sell, operate and improve their efficiencies.">
              <a:extLst>
                <a:ext uri="{FF2B5EF4-FFF2-40B4-BE49-F238E27FC236}">
                  <a16:creationId xmlns:a16="http://schemas.microsoft.com/office/drawing/2014/main" id="{CBF807E3-7B24-4941-A65C-F724988409E7}"/>
                </a:ext>
              </a:extLst>
            </p:cNvPr>
            <p:cNvSpPr txBox="1"/>
            <p:nvPr/>
          </p:nvSpPr>
          <p:spPr>
            <a:xfrm>
              <a:off x="631767" y="1969547"/>
              <a:ext cx="10928467" cy="112915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>
              <a:spAutoFit/>
            </a:bodyPr>
            <a:lstStyle>
              <a:lvl1pPr algn="l">
                <a:defRPr sz="2800" b="0">
                  <a:solidFill>
                    <a:srgbClr val="EC6C01"/>
                  </a:solidFill>
                  <a:latin typeface="Alibaba PuHuiTi"/>
                  <a:ea typeface="Alibaba PuHuiTi"/>
                  <a:cs typeface="Alibaba PuHuiTi"/>
                  <a:sym typeface="Alibaba PuHuiTi"/>
                </a:defRPr>
              </a:lvl1pPr>
            </a:lstStyle>
            <a:p>
              <a:pPr marL="342900" indent="-342900" algn="just">
                <a:buAutoNum type="arabicPeriod"/>
              </a:pPr>
              <a:r>
                <a:rPr lang="zh-CN" altLang="en-US" sz="16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每天早上定点到银行门口</a:t>
              </a:r>
              <a:endParaRPr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42900" indent="-342900" algn="just">
                <a:buAutoNum type="arabicPeriod"/>
              </a:pPr>
              <a:r>
                <a:rPr lang="zh-CN" altLang="en-US" sz="16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不是银行工作人员</a:t>
              </a:r>
              <a:endParaRPr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42900" indent="-342900" algn="just">
                <a:buAutoNum type="arabicPeriod"/>
              </a:pPr>
              <a:r>
                <a:rPr lang="zh-CN" altLang="en-US" sz="16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没有业务往来</a:t>
              </a:r>
              <a:endParaRPr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342900" indent="-342900" algn="just">
                <a:buAutoNum type="arabicPeriod"/>
              </a:pPr>
              <a:r>
                <a:rPr lang="zh-CN" altLang="en-US" sz="16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某天携带刀具</a:t>
              </a:r>
              <a:endParaRPr lang="en-US" altLang="zh-CN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0480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Kill-Chain 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B5B70F7-0FE9-AC4A-B5F7-38C3F623B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936" y="1559724"/>
            <a:ext cx="9646128" cy="3738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95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Kill-Chain 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CC9CBAE-8BE6-304C-987B-88D6EC883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907" y="2496191"/>
            <a:ext cx="11616186" cy="234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30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识别威胁的第三步是什么？高效的溯源</a:t>
            </a:r>
          </a:p>
        </p:txBody>
      </p:sp>
      <p:grpSp>
        <p:nvGrpSpPr>
          <p:cNvPr id="7" name="组 26">
            <a:extLst>
              <a:ext uri="{FF2B5EF4-FFF2-40B4-BE49-F238E27FC236}">
                <a16:creationId xmlns:a16="http://schemas.microsoft.com/office/drawing/2014/main" id="{86ED7933-FD45-0C45-8263-4F54BB98FE7E}"/>
              </a:ext>
            </a:extLst>
          </p:cNvPr>
          <p:cNvGrpSpPr/>
          <p:nvPr/>
        </p:nvGrpSpPr>
        <p:grpSpPr>
          <a:xfrm>
            <a:off x="1182015" y="2112388"/>
            <a:ext cx="2871787" cy="3027298"/>
            <a:chOff x="1514683" y="2112388"/>
            <a:chExt cx="2871787" cy="3027298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7420BE2-C371-244F-B7F8-1FC6D1C9A866}"/>
                </a:ext>
              </a:extLst>
            </p:cNvPr>
            <p:cNvSpPr txBox="1"/>
            <p:nvPr/>
          </p:nvSpPr>
          <p:spPr>
            <a:xfrm>
              <a:off x="1514684" y="2112388"/>
              <a:ext cx="12457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/>
                  </a:solidFill>
                </a:rPr>
                <a:t>主机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10D2B8D-6D79-5348-A1EC-08EB816C7D0B}"/>
                </a:ext>
              </a:extLst>
            </p:cNvPr>
            <p:cNvSpPr txBox="1"/>
            <p:nvPr/>
          </p:nvSpPr>
          <p:spPr>
            <a:xfrm>
              <a:off x="1514683" y="2728757"/>
              <a:ext cx="124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01</a:t>
              </a:r>
              <a:endParaRPr kumimoji="1" lang="zh-CN" altLang="en-US" sz="40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7D38A59-A45F-8342-A10F-8E12E3EE4D4C}"/>
                </a:ext>
              </a:extLst>
            </p:cNvPr>
            <p:cNvSpPr txBox="1"/>
            <p:nvPr/>
          </p:nvSpPr>
          <p:spPr>
            <a:xfrm>
              <a:off x="1514683" y="3593109"/>
              <a:ext cx="2871787" cy="1219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进程 </a:t>
              </a: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&amp;</a:t>
              </a: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文件：</a:t>
              </a: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PID/SID/PGID</a:t>
              </a: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；</a:t>
              </a: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PID_TREE; CREATE</a:t>
              </a: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FILE</a:t>
              </a: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等</a:t>
              </a:r>
              <a:endPara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网络：</a:t>
              </a: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Connect/DNS</a:t>
              </a: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其他：用户；关键环境变量；容器信息等</a:t>
              </a:r>
              <a:endPara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… …</a:t>
              </a:r>
            </a:p>
          </p:txBody>
        </p:sp>
        <p:cxnSp>
          <p:nvCxnSpPr>
            <p:cNvPr id="11" name="直线连接符 10">
              <a:extLst>
                <a:ext uri="{FF2B5EF4-FFF2-40B4-BE49-F238E27FC236}">
                  <a16:creationId xmlns:a16="http://schemas.microsoft.com/office/drawing/2014/main" id="{D8DC47DA-91D6-604E-819B-9D67574E434C}"/>
                </a:ext>
              </a:extLst>
            </p:cNvPr>
            <p:cNvCxnSpPr/>
            <p:nvPr/>
          </p:nvCxnSpPr>
          <p:spPr>
            <a:xfrm>
              <a:off x="1603513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连接符 11">
              <a:extLst>
                <a:ext uri="{FF2B5EF4-FFF2-40B4-BE49-F238E27FC236}">
                  <a16:creationId xmlns:a16="http://schemas.microsoft.com/office/drawing/2014/main" id="{2131ADED-6989-6946-AFBA-353A2CBFFA68}"/>
                </a:ext>
              </a:extLst>
            </p:cNvPr>
            <p:cNvCxnSpPr/>
            <p:nvPr/>
          </p:nvCxnSpPr>
          <p:spPr>
            <a:xfrm>
              <a:off x="1618732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EC5640A-AFFD-5F4E-90DA-86F5F2E70F5E}"/>
                </a:ext>
              </a:extLst>
            </p:cNvPr>
            <p:cNvSpPr/>
            <p:nvPr/>
          </p:nvSpPr>
          <p:spPr>
            <a:xfrm flipV="1">
              <a:off x="1603513" y="5093966"/>
              <a:ext cx="245038" cy="4571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4" name="组 27">
            <a:extLst>
              <a:ext uri="{FF2B5EF4-FFF2-40B4-BE49-F238E27FC236}">
                <a16:creationId xmlns:a16="http://schemas.microsoft.com/office/drawing/2014/main" id="{5ACA59A1-681F-654D-8EFD-0DF0878F592B}"/>
              </a:ext>
            </a:extLst>
          </p:cNvPr>
          <p:cNvGrpSpPr/>
          <p:nvPr/>
        </p:nvGrpSpPr>
        <p:grpSpPr>
          <a:xfrm>
            <a:off x="4789980" y="2112388"/>
            <a:ext cx="2871787" cy="3027298"/>
            <a:chOff x="1514683" y="2112388"/>
            <a:chExt cx="2871787" cy="302729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15F27C88-E4A9-A04F-9586-B80FDD6F01BA}"/>
                </a:ext>
              </a:extLst>
            </p:cNvPr>
            <p:cNvSpPr txBox="1"/>
            <p:nvPr/>
          </p:nvSpPr>
          <p:spPr>
            <a:xfrm>
              <a:off x="1514684" y="2112388"/>
              <a:ext cx="12457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/>
                  </a:solidFill>
                </a:rPr>
                <a:t>外部数据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95BCC97-4560-4641-BCC6-2E251162249B}"/>
                </a:ext>
              </a:extLst>
            </p:cNvPr>
            <p:cNvSpPr txBox="1"/>
            <p:nvPr/>
          </p:nvSpPr>
          <p:spPr>
            <a:xfrm>
              <a:off x="1514683" y="2728757"/>
              <a:ext cx="124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02</a:t>
              </a:r>
              <a:endParaRPr kumimoji="1" lang="zh-CN" altLang="en-US" sz="40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2A38EEE-C352-534F-91C4-C3E20BB59276}"/>
                </a:ext>
              </a:extLst>
            </p:cNvPr>
            <p:cNvSpPr txBox="1"/>
            <p:nvPr/>
          </p:nvSpPr>
          <p:spPr>
            <a:xfrm>
              <a:off x="1514683" y="3593109"/>
              <a:ext cx="2871787" cy="988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威胁情报</a:t>
              </a:r>
              <a:endPara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其他维度告警</a:t>
              </a:r>
              <a:endPara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业务层数据</a:t>
              </a:r>
              <a:endParaRPr kumimoji="1" lang="en-US" altLang="zh-CN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… …</a:t>
              </a:r>
            </a:p>
          </p:txBody>
        </p: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0B1400BF-7041-BD42-B78B-04CED8C92551}"/>
                </a:ext>
              </a:extLst>
            </p:cNvPr>
            <p:cNvCxnSpPr/>
            <p:nvPr/>
          </p:nvCxnSpPr>
          <p:spPr>
            <a:xfrm>
              <a:off x="1603513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>
              <a:extLst>
                <a:ext uri="{FF2B5EF4-FFF2-40B4-BE49-F238E27FC236}">
                  <a16:creationId xmlns:a16="http://schemas.microsoft.com/office/drawing/2014/main" id="{DF0A16E6-15BF-1F48-A3EB-CF5F59415F26}"/>
                </a:ext>
              </a:extLst>
            </p:cNvPr>
            <p:cNvCxnSpPr/>
            <p:nvPr/>
          </p:nvCxnSpPr>
          <p:spPr>
            <a:xfrm>
              <a:off x="1618732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C2D2C43-5F63-834E-9B52-E91F56823483}"/>
                </a:ext>
              </a:extLst>
            </p:cNvPr>
            <p:cNvSpPr/>
            <p:nvPr/>
          </p:nvSpPr>
          <p:spPr>
            <a:xfrm flipV="1">
              <a:off x="1603513" y="5093966"/>
              <a:ext cx="245038" cy="4571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1" name="组 34">
            <a:extLst>
              <a:ext uri="{FF2B5EF4-FFF2-40B4-BE49-F238E27FC236}">
                <a16:creationId xmlns:a16="http://schemas.microsoft.com/office/drawing/2014/main" id="{0FCFF68F-FC86-4840-BCD3-3E223F3A2537}"/>
              </a:ext>
            </a:extLst>
          </p:cNvPr>
          <p:cNvGrpSpPr/>
          <p:nvPr/>
        </p:nvGrpSpPr>
        <p:grpSpPr>
          <a:xfrm>
            <a:off x="8333132" y="2112388"/>
            <a:ext cx="2871787" cy="3027298"/>
            <a:chOff x="1514683" y="2112388"/>
            <a:chExt cx="2871787" cy="3027298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4B7ED603-F1F4-4243-9393-DC81D0F72462}"/>
                </a:ext>
              </a:extLst>
            </p:cNvPr>
            <p:cNvSpPr txBox="1"/>
            <p:nvPr/>
          </p:nvSpPr>
          <p:spPr>
            <a:xfrm>
              <a:off x="1514684" y="2112388"/>
              <a:ext cx="16998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/>
                  </a:solidFill>
                </a:rPr>
                <a:t>外部系统联动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319B191-D115-5644-A5A9-B174074FB4A8}"/>
                </a:ext>
              </a:extLst>
            </p:cNvPr>
            <p:cNvSpPr txBox="1"/>
            <p:nvPr/>
          </p:nvSpPr>
          <p:spPr>
            <a:xfrm>
              <a:off x="1514683" y="2728757"/>
              <a:ext cx="12457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03</a:t>
              </a:r>
              <a:endParaRPr kumimoji="1" lang="zh-CN" altLang="en-US" sz="40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F8A0FF6-78F1-D344-B88F-560EEB9396E8}"/>
                </a:ext>
              </a:extLst>
            </p:cNvPr>
            <p:cNvSpPr txBox="1"/>
            <p:nvPr/>
          </p:nvSpPr>
          <p:spPr>
            <a:xfrm>
              <a:off x="1514683" y="3593109"/>
              <a:ext cx="2871787" cy="757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Sand</a:t>
              </a: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Box</a:t>
              </a: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Honey</a:t>
              </a:r>
              <a:r>
                <a:rPr kumimoji="1" lang="zh-CN" altLang="en-US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</a:t>
              </a: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Pot</a:t>
              </a: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en-US" altLang="zh-CN" sz="10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… …</a:t>
              </a:r>
              <a:endParaRPr kumimoji="1" lang="zh-CN" altLang="en-US" sz="1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9CD28575-800D-3C4E-BBAC-B43FDB9A20DE}"/>
                </a:ext>
              </a:extLst>
            </p:cNvPr>
            <p:cNvCxnSpPr/>
            <p:nvPr/>
          </p:nvCxnSpPr>
          <p:spPr>
            <a:xfrm>
              <a:off x="1603513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25">
              <a:extLst>
                <a:ext uri="{FF2B5EF4-FFF2-40B4-BE49-F238E27FC236}">
                  <a16:creationId xmlns:a16="http://schemas.microsoft.com/office/drawing/2014/main" id="{65821EA6-9E88-524F-8BD9-4C80BA4825C9}"/>
                </a:ext>
              </a:extLst>
            </p:cNvPr>
            <p:cNvCxnSpPr/>
            <p:nvPr/>
          </p:nvCxnSpPr>
          <p:spPr>
            <a:xfrm>
              <a:off x="1618732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08B7CD49-D6F1-5A49-8AE1-43EDC10F3AC2}"/>
                </a:ext>
              </a:extLst>
            </p:cNvPr>
            <p:cNvSpPr/>
            <p:nvPr/>
          </p:nvSpPr>
          <p:spPr>
            <a:xfrm flipV="1">
              <a:off x="1603513" y="5093966"/>
              <a:ext cx="245038" cy="4571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7548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溯源案例</a:t>
            </a: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F81616B7-FFFB-B849-9EB7-4CF75B8F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67" y="509451"/>
            <a:ext cx="4201490" cy="597261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7EA3A55E-2780-3141-8866-38CFFF7C5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3550" y="1787606"/>
            <a:ext cx="56769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55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溯源案例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89AE5F-4E9F-374C-893A-9D7DB1D18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611" y="914400"/>
            <a:ext cx="7040777" cy="571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556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Elkeid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 Architecture 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1861FAD-BABF-FF4B-852E-7B365F9A9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867" y="1427711"/>
            <a:ext cx="10730265" cy="440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322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394CB32-0616-4876-97CF-FDE2BEEE1D9C}"/>
              </a:ext>
            </a:extLst>
          </p:cNvPr>
          <p:cNvSpPr txBox="1"/>
          <p:nvPr/>
        </p:nvSpPr>
        <p:spPr>
          <a:xfrm>
            <a:off x="3697811" y="2721114"/>
            <a:ext cx="4801314" cy="707886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4000" b="1" dirty="0">
                <a:solidFill>
                  <a:srgbClr val="44DEC1"/>
                </a:solidFill>
                <a:effectLst>
                  <a:glow rad="762000">
                    <a:srgbClr val="44DEC1">
                      <a:alpha val="5000"/>
                    </a:srgbClr>
                  </a:glow>
                </a:effectLst>
              </a:rPr>
              <a:t>安全的本质是什么？</a:t>
            </a:r>
          </a:p>
        </p:txBody>
      </p:sp>
    </p:spTree>
    <p:extLst>
      <p:ext uri="{BB962C8B-B14F-4D97-AF65-F5344CB8AC3E}">
        <p14:creationId xmlns:p14="http://schemas.microsoft.com/office/powerpoint/2010/main" val="560856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CA4611F-6EA1-4B0C-B395-22DBDB93B43F}"/>
              </a:ext>
            </a:extLst>
          </p:cNvPr>
          <p:cNvSpPr txBox="1"/>
          <p:nvPr/>
        </p:nvSpPr>
        <p:spPr>
          <a:xfrm>
            <a:off x="1299622" y="1176399"/>
            <a:ext cx="1364476" cy="707886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4000" b="1" spc="600" dirty="0">
                <a:solidFill>
                  <a:srgbClr val="44DEC1"/>
                </a:solidFill>
                <a:effectLst>
                  <a:glow rad="762000">
                    <a:srgbClr val="44DEC1">
                      <a:alpha val="5000"/>
                    </a:srgbClr>
                  </a:glow>
                </a:effectLst>
              </a:rPr>
              <a:t>目录</a:t>
            </a:r>
          </a:p>
        </p:txBody>
      </p:sp>
      <p:sp>
        <p:nvSpPr>
          <p:cNvPr id="3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99F5F465-256B-440D-AEAD-E0FB53D653EC}"/>
              </a:ext>
            </a:extLst>
          </p:cNvPr>
          <p:cNvSpPr txBox="1"/>
          <p:nvPr/>
        </p:nvSpPr>
        <p:spPr>
          <a:xfrm>
            <a:off x="1299623" y="2201009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</a:t>
            </a: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8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Elkeid</a:t>
            </a: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端上能力建设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F87A62B4-7F8C-4DE9-A2C8-48F5C267620C}"/>
              </a:ext>
            </a:extLst>
          </p:cNvPr>
          <p:cNvSpPr txBox="1"/>
          <p:nvPr/>
        </p:nvSpPr>
        <p:spPr>
          <a:xfrm>
            <a:off x="1299622" y="2761446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</a:t>
            </a: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8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Elkeid</a:t>
            </a: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策略能力建设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F825A9DA-F13B-42DC-B15B-A5E6E2A99C47}"/>
              </a:ext>
            </a:extLst>
          </p:cNvPr>
          <p:cNvSpPr txBox="1"/>
          <p:nvPr/>
        </p:nvSpPr>
        <p:spPr>
          <a:xfrm>
            <a:off x="1299622" y="3321883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</a:t>
            </a: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8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Elkeid</a:t>
            </a: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溯源能力建设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90F63134-AD53-3343-9038-0BAD9CF53C25}"/>
              </a:ext>
            </a:extLst>
          </p:cNvPr>
          <p:cNvSpPr txBox="1"/>
          <p:nvPr/>
        </p:nvSpPr>
        <p:spPr>
          <a:xfrm>
            <a:off x="1299622" y="3882320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</a:t>
            </a: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主机安全建设能否做的更多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162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394CB32-0616-4876-97CF-FDE2BEEE1D9C}"/>
              </a:ext>
            </a:extLst>
          </p:cNvPr>
          <p:cNvSpPr txBox="1"/>
          <p:nvPr/>
        </p:nvSpPr>
        <p:spPr>
          <a:xfrm>
            <a:off x="2158928" y="2721114"/>
            <a:ext cx="7879081" cy="707886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/>
            <a:r>
              <a:rPr kumimoji="1" lang="zh-CN" altLang="en-US" sz="40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在预期的环境内，执行预期的逻辑</a:t>
            </a:r>
          </a:p>
        </p:txBody>
      </p:sp>
    </p:spTree>
    <p:extLst>
      <p:ext uri="{BB962C8B-B14F-4D97-AF65-F5344CB8AC3E}">
        <p14:creationId xmlns:p14="http://schemas.microsoft.com/office/powerpoint/2010/main" val="35166972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394CB32-0616-4876-97CF-FDE2BEEE1D9C}"/>
              </a:ext>
            </a:extLst>
          </p:cNvPr>
          <p:cNvSpPr txBox="1"/>
          <p:nvPr/>
        </p:nvSpPr>
        <p:spPr>
          <a:xfrm>
            <a:off x="2415409" y="2413338"/>
            <a:ext cx="7366119" cy="1323439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/>
            <a:r>
              <a:rPr kumimoji="1" lang="zh-CN" altLang="en-US" sz="40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基线检测：检测部分非预期环境</a:t>
            </a:r>
            <a:endParaRPr kumimoji="1" lang="en-US" altLang="zh-CN" sz="40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kumimoji="1" lang="zh-CN" altLang="en-US" sz="40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入侵检测：检测部分非预期逻辑</a:t>
            </a:r>
          </a:p>
        </p:txBody>
      </p:sp>
    </p:spTree>
    <p:extLst>
      <p:ext uri="{BB962C8B-B14F-4D97-AF65-F5344CB8AC3E}">
        <p14:creationId xmlns:p14="http://schemas.microsoft.com/office/powerpoint/2010/main" val="1765558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875" y="571346"/>
            <a:ext cx="10928466" cy="584466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更接近的方案是什么？</a:t>
            </a:r>
            <a:b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MAC(Mandatory Access Control)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7044AFE-4B8F-D347-A58D-6072D53B2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486" y="1900989"/>
            <a:ext cx="4641081" cy="3350795"/>
          </a:xfrm>
          <a:prstGeom prst="rect">
            <a:avLst/>
          </a:prstGeom>
        </p:spPr>
      </p:pic>
      <p:grpSp>
        <p:nvGrpSpPr>
          <p:cNvPr id="14" name="组 26">
            <a:extLst>
              <a:ext uri="{FF2B5EF4-FFF2-40B4-BE49-F238E27FC236}">
                <a16:creationId xmlns:a16="http://schemas.microsoft.com/office/drawing/2014/main" id="{E69A7E8E-2865-014E-B0F4-EC532C40CFF4}"/>
              </a:ext>
            </a:extLst>
          </p:cNvPr>
          <p:cNvGrpSpPr/>
          <p:nvPr/>
        </p:nvGrpSpPr>
        <p:grpSpPr>
          <a:xfrm>
            <a:off x="6122148" y="3379058"/>
            <a:ext cx="3614892" cy="49942"/>
            <a:chOff x="1603513" y="5093966"/>
            <a:chExt cx="2678906" cy="45720"/>
          </a:xfrm>
        </p:grpSpPr>
        <p:cxnSp>
          <p:nvCxnSpPr>
            <p:cNvPr id="15" name="直线连接符 14">
              <a:extLst>
                <a:ext uri="{FF2B5EF4-FFF2-40B4-BE49-F238E27FC236}">
                  <a16:creationId xmlns:a16="http://schemas.microsoft.com/office/drawing/2014/main" id="{BFF57D16-50A1-D84A-8E4D-3D2757CD2035}"/>
                </a:ext>
              </a:extLst>
            </p:cNvPr>
            <p:cNvCxnSpPr/>
            <p:nvPr/>
          </p:nvCxnSpPr>
          <p:spPr>
            <a:xfrm>
              <a:off x="1603513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线连接符 15">
              <a:extLst>
                <a:ext uri="{FF2B5EF4-FFF2-40B4-BE49-F238E27FC236}">
                  <a16:creationId xmlns:a16="http://schemas.microsoft.com/office/drawing/2014/main" id="{231914B2-0C85-1540-A04C-6526BDFDB716}"/>
                </a:ext>
              </a:extLst>
            </p:cNvPr>
            <p:cNvCxnSpPr/>
            <p:nvPr/>
          </p:nvCxnSpPr>
          <p:spPr>
            <a:xfrm>
              <a:off x="1618732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197CAFD-EE2D-394B-B743-6DAAAE33FB56}"/>
                </a:ext>
              </a:extLst>
            </p:cNvPr>
            <p:cNvSpPr/>
            <p:nvPr/>
          </p:nvSpPr>
          <p:spPr>
            <a:xfrm flipV="1">
              <a:off x="1603513" y="5093966"/>
              <a:ext cx="245038" cy="4571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B73B42E5-A48F-9D41-92B9-18A83DA62618}"/>
              </a:ext>
            </a:extLst>
          </p:cNvPr>
          <p:cNvSpPr txBox="1"/>
          <p:nvPr/>
        </p:nvSpPr>
        <p:spPr>
          <a:xfrm>
            <a:off x="6003240" y="1900989"/>
            <a:ext cx="5619234" cy="134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性能更好</a:t>
            </a:r>
            <a:endParaRPr kumimoji="1" lang="en-US" altLang="zh-CN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将业务权限映射到系统层，而不是以来系统的权限系统</a:t>
            </a:r>
            <a:r>
              <a:rPr kumimoji="1" lang="en-US" altLang="zh-CN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(Rootless)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整体结合业务场景，降低业务</a:t>
            </a:r>
            <a:r>
              <a:rPr kumimoji="1" lang="en-US" altLang="zh-CN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kumimoji="1"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运维痛感</a:t>
            </a:r>
            <a:endParaRPr kumimoji="1" lang="en-US" altLang="zh-CN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zh-CN" altLang="en-US" sz="14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可以运用在更多的场景，老旧物理机或者云原生环境</a:t>
            </a:r>
            <a:endParaRPr kumimoji="1" lang="en-US" altLang="zh-CN" sz="14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96610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875" y="571346"/>
            <a:ext cx="10928466" cy="584466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Thanks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Contact Us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79AF81B-CBE8-874C-B852-7A2138339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036" y="1827533"/>
            <a:ext cx="2609850" cy="3490814"/>
          </a:xfrm>
          <a:prstGeom prst="rect">
            <a:avLst/>
          </a:prstGeom>
        </p:spPr>
      </p:pic>
      <p:pic>
        <p:nvPicPr>
          <p:cNvPr id="11" name="图片 10" descr="QR 代码&#10;&#10;描述已自动生成">
            <a:extLst>
              <a:ext uri="{FF2B5EF4-FFF2-40B4-BE49-F238E27FC236}">
                <a16:creationId xmlns:a16="http://schemas.microsoft.com/office/drawing/2014/main" id="{5F603847-7DE3-E248-9D4C-DD9DEABF9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852" y="1827534"/>
            <a:ext cx="2833120" cy="349080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0826038-700E-D443-BC1A-BC9FF8AB1A93}"/>
              </a:ext>
            </a:extLst>
          </p:cNvPr>
          <p:cNvSpPr txBox="1"/>
          <p:nvPr/>
        </p:nvSpPr>
        <p:spPr>
          <a:xfrm>
            <a:off x="1211036" y="5536263"/>
            <a:ext cx="111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个人微信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3FC503C-F580-6D47-8A2C-0528DCBC5A3D}"/>
              </a:ext>
            </a:extLst>
          </p:cNvPr>
          <p:cNvSpPr txBox="1"/>
          <p:nvPr/>
        </p:nvSpPr>
        <p:spPr>
          <a:xfrm>
            <a:off x="4912332" y="5557812"/>
            <a:ext cx="1367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飞书交流群</a:t>
            </a:r>
          </a:p>
        </p:txBody>
      </p:sp>
      <p:grpSp>
        <p:nvGrpSpPr>
          <p:cNvPr id="19" name="组 26">
            <a:extLst>
              <a:ext uri="{FF2B5EF4-FFF2-40B4-BE49-F238E27FC236}">
                <a16:creationId xmlns:a16="http://schemas.microsoft.com/office/drawing/2014/main" id="{765CD47D-8CC1-B343-AB61-EB15A11A19DF}"/>
              </a:ext>
            </a:extLst>
          </p:cNvPr>
          <p:cNvGrpSpPr/>
          <p:nvPr/>
        </p:nvGrpSpPr>
        <p:grpSpPr>
          <a:xfrm>
            <a:off x="1294162" y="6161325"/>
            <a:ext cx="6503809" cy="125330"/>
            <a:chOff x="1603513" y="5093966"/>
            <a:chExt cx="2678906" cy="45720"/>
          </a:xfrm>
        </p:grpSpPr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575DFFFA-BF0F-1C4C-91A0-C764DC11CBE3}"/>
                </a:ext>
              </a:extLst>
            </p:cNvPr>
            <p:cNvCxnSpPr/>
            <p:nvPr/>
          </p:nvCxnSpPr>
          <p:spPr>
            <a:xfrm>
              <a:off x="1603513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20">
              <a:extLst>
                <a:ext uri="{FF2B5EF4-FFF2-40B4-BE49-F238E27FC236}">
                  <a16:creationId xmlns:a16="http://schemas.microsoft.com/office/drawing/2014/main" id="{3B73B3EB-0F5C-E841-B67D-CC0A324800D5}"/>
                </a:ext>
              </a:extLst>
            </p:cNvPr>
            <p:cNvCxnSpPr/>
            <p:nvPr/>
          </p:nvCxnSpPr>
          <p:spPr>
            <a:xfrm>
              <a:off x="1618732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28551591-0F61-C24B-A0C8-C84B1AFA709D}"/>
                </a:ext>
              </a:extLst>
            </p:cNvPr>
            <p:cNvSpPr/>
            <p:nvPr/>
          </p:nvSpPr>
          <p:spPr>
            <a:xfrm flipV="1">
              <a:off x="1603513" y="5093966"/>
              <a:ext cx="245038" cy="4571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9723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Who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 err="1"/>
              <a:t>Elkeid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A53CBF3-0D75-2E49-8B82-5B3042D6C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980" y="1763892"/>
            <a:ext cx="11707906" cy="356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09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主机威胁来源哪里？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7F2521-DA34-0541-9EF0-2A04C0209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582" y="1406419"/>
            <a:ext cx="8414658" cy="4775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829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识别威胁的第一步是什么？全面的采集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2113135-6799-E54E-BEC5-78FC3BAC1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548" y="1320009"/>
            <a:ext cx="6712299" cy="49795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275E45F-E7A6-BD4D-8FD0-385049117BC7}"/>
              </a:ext>
            </a:extLst>
          </p:cNvPr>
          <p:cNvSpPr txBox="1"/>
          <p:nvPr/>
        </p:nvSpPr>
        <p:spPr>
          <a:xfrm>
            <a:off x="8017700" y="3231754"/>
            <a:ext cx="2871787" cy="1167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en-US" altLang="zh-CN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One Agent 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百万级验证的内核台</a:t>
            </a:r>
            <a:r>
              <a:rPr kumimoji="1" lang="en-US" altLang="zh-CN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HIDS</a:t>
            </a:r>
            <a:r>
              <a:rPr kumimoji="1"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方案</a:t>
            </a:r>
            <a:endParaRPr kumimoji="1" lang="en-US" altLang="zh-CN" sz="1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天然支持如</a:t>
            </a:r>
            <a:r>
              <a:rPr kumimoji="1" lang="en-US" altLang="zh-CN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Rootkit/Process</a:t>
            </a:r>
            <a:r>
              <a:rPr kumimoji="1"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Inject/</a:t>
            </a:r>
            <a:r>
              <a:rPr kumimoji="1" lang="zh-CN" altLang="en-US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提权等对抗</a:t>
            </a:r>
            <a:endParaRPr kumimoji="1" lang="en-US" altLang="zh-CN" sz="12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7" name="组 26">
            <a:extLst>
              <a:ext uri="{FF2B5EF4-FFF2-40B4-BE49-F238E27FC236}">
                <a16:creationId xmlns:a16="http://schemas.microsoft.com/office/drawing/2014/main" id="{38985508-AF3A-7647-941E-2F327F370206}"/>
              </a:ext>
            </a:extLst>
          </p:cNvPr>
          <p:cNvGrpSpPr/>
          <p:nvPr/>
        </p:nvGrpSpPr>
        <p:grpSpPr>
          <a:xfrm>
            <a:off x="8017700" y="3231754"/>
            <a:ext cx="2871787" cy="1546577"/>
            <a:chOff x="1514683" y="3593109"/>
            <a:chExt cx="2871787" cy="1546577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FB56182-F580-4348-B3C6-CF344539BA5F}"/>
                </a:ext>
              </a:extLst>
            </p:cNvPr>
            <p:cNvSpPr txBox="1"/>
            <p:nvPr/>
          </p:nvSpPr>
          <p:spPr>
            <a:xfrm>
              <a:off x="1514683" y="3593109"/>
              <a:ext cx="2871787" cy="336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lnSpc>
                  <a:spcPct val="150000"/>
                </a:lnSpc>
                <a:buAutoNum type="arabicPeriod"/>
              </a:pPr>
              <a:endParaRPr kumimoji="1" lang="en-US" altLang="zh-CN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9" name="直线连接符 8">
              <a:extLst>
                <a:ext uri="{FF2B5EF4-FFF2-40B4-BE49-F238E27FC236}">
                  <a16:creationId xmlns:a16="http://schemas.microsoft.com/office/drawing/2014/main" id="{72CBA826-2EBA-7141-BB04-06C6DA12B5F5}"/>
                </a:ext>
              </a:extLst>
            </p:cNvPr>
            <p:cNvCxnSpPr/>
            <p:nvPr/>
          </p:nvCxnSpPr>
          <p:spPr>
            <a:xfrm>
              <a:off x="1603513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连接符 9">
              <a:extLst>
                <a:ext uri="{FF2B5EF4-FFF2-40B4-BE49-F238E27FC236}">
                  <a16:creationId xmlns:a16="http://schemas.microsoft.com/office/drawing/2014/main" id="{C348EEC7-E4B8-D44A-AD2F-257DBC8193BF}"/>
                </a:ext>
              </a:extLst>
            </p:cNvPr>
            <p:cNvCxnSpPr/>
            <p:nvPr/>
          </p:nvCxnSpPr>
          <p:spPr>
            <a:xfrm>
              <a:off x="1618732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44D9F21C-53D9-6F4E-9931-14FFBD28B077}"/>
                </a:ext>
              </a:extLst>
            </p:cNvPr>
            <p:cNvSpPr/>
            <p:nvPr/>
          </p:nvSpPr>
          <p:spPr>
            <a:xfrm flipV="1">
              <a:off x="1603513" y="5093966"/>
              <a:ext cx="245038" cy="4571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5584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Why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Driver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</a:p>
        </p:txBody>
      </p:sp>
      <p:sp>
        <p:nvSpPr>
          <p:cNvPr id="15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421026E4-6E62-9740-B523-3D2A412A60FC}"/>
              </a:ext>
            </a:extLst>
          </p:cNvPr>
          <p:cNvSpPr txBox="1"/>
          <p:nvPr/>
        </p:nvSpPr>
        <p:spPr>
          <a:xfrm>
            <a:off x="1418969" y="2549352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en-US" altLang="zh-CN" sz="18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Auditd</a:t>
            </a:r>
            <a:endParaRPr lang="zh-CN" altLang="en-US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CCED6E03-A5EF-CE44-80FA-0ACE4BBA45E9}"/>
              </a:ext>
            </a:extLst>
          </p:cNvPr>
          <p:cNvSpPr txBox="1"/>
          <p:nvPr/>
        </p:nvSpPr>
        <p:spPr>
          <a:xfrm>
            <a:off x="1418968" y="3109789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en-US" altLang="zh-CN" sz="18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Netlink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028C882F-B1BA-B349-A7B9-9FC46ABEB7B5}"/>
              </a:ext>
            </a:extLst>
          </p:cNvPr>
          <p:cNvSpPr txBox="1"/>
          <p:nvPr/>
        </p:nvSpPr>
        <p:spPr>
          <a:xfrm>
            <a:off x="1418968" y="3670226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en-US" altLang="zh-CN" sz="18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ebpf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4754AEE8-F822-9C4C-98AB-C3FFDA5B8B14}"/>
              </a:ext>
            </a:extLst>
          </p:cNvPr>
          <p:cNvSpPr txBox="1"/>
          <p:nvPr/>
        </p:nvSpPr>
        <p:spPr>
          <a:xfrm>
            <a:off x="1418968" y="4230663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en-US" sz="18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Kprobe</a:t>
            </a:r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en-US" altLang="zh-CN" sz="18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ftrace</a:t>
            </a:r>
            <a:r>
              <a:rPr lang="en-US" altLang="zh-CN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/LSM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4327AEF5-31B9-2148-9531-8CDF2BB0609A}"/>
              </a:ext>
            </a:extLst>
          </p:cNvPr>
          <p:cNvSpPr txBox="1"/>
          <p:nvPr/>
        </p:nvSpPr>
        <p:spPr>
          <a:xfrm>
            <a:off x="6763855" y="2549352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容器支持</a:t>
            </a:r>
          </a:p>
        </p:txBody>
      </p:sp>
      <p:sp>
        <p:nvSpPr>
          <p:cNvPr id="22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FFA32310-1847-1C4E-A0EE-D71A10B74957}"/>
              </a:ext>
            </a:extLst>
          </p:cNvPr>
          <p:cNvSpPr txBox="1"/>
          <p:nvPr/>
        </p:nvSpPr>
        <p:spPr>
          <a:xfrm>
            <a:off x="6763854" y="3109789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丰富的自定义需求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FDB1AF5E-5204-D34A-BA1E-54A362E3554F}"/>
              </a:ext>
            </a:extLst>
          </p:cNvPr>
          <p:cNvSpPr txBox="1"/>
          <p:nvPr/>
        </p:nvSpPr>
        <p:spPr>
          <a:xfrm>
            <a:off x="6763854" y="3670226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尽可能广泛的兼容性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28pt | 内容简介，关键词等等 Our businesses comprised core commerce, cloud computing, digital media and entertainment. We enable businesses to transform the way they market, sell, operate and improve their efficiencies.">
            <a:extLst>
              <a:ext uri="{FF2B5EF4-FFF2-40B4-BE49-F238E27FC236}">
                <a16:creationId xmlns:a16="http://schemas.microsoft.com/office/drawing/2014/main" id="{FEC36FE8-5D0B-6749-8590-36309847242D}"/>
              </a:ext>
            </a:extLst>
          </p:cNvPr>
          <p:cNvSpPr txBox="1"/>
          <p:nvPr/>
        </p:nvSpPr>
        <p:spPr>
          <a:xfrm>
            <a:off x="6763854" y="4230663"/>
            <a:ext cx="4796378" cy="42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algn="l">
              <a:defRPr sz="2800" b="0">
                <a:solidFill>
                  <a:srgbClr val="EC6C01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just"/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高性能表现</a:t>
            </a:r>
            <a:endParaRPr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4A04073-FCD3-4E40-B4D4-5ECEB19836F2}"/>
              </a:ext>
            </a:extLst>
          </p:cNvPr>
          <p:cNvSpPr txBox="1"/>
          <p:nvPr/>
        </p:nvSpPr>
        <p:spPr>
          <a:xfrm>
            <a:off x="7967946" y="2994269"/>
            <a:ext cx="144334" cy="390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rtlCol="0" anchor="ctr">
            <a:spAutoFit/>
          </a:bodyPr>
          <a:lstStyle/>
          <a:p>
            <a:pPr algn="l"/>
            <a:endParaRPr kumimoji="1"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625E3A5-B5F5-F842-BE3A-24D7849AD8E3}"/>
              </a:ext>
            </a:extLst>
          </p:cNvPr>
          <p:cNvSpPr txBox="1"/>
          <p:nvPr/>
        </p:nvSpPr>
        <p:spPr>
          <a:xfrm>
            <a:off x="1418968" y="1792468"/>
            <a:ext cx="2133918" cy="584775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3200" b="1" spc="600" dirty="0">
                <a:solidFill>
                  <a:srgbClr val="44DEC1"/>
                </a:solidFill>
                <a:effectLst>
                  <a:glow rad="762000">
                    <a:srgbClr val="44DEC1">
                      <a:alpha val="5000"/>
                    </a:srgbClr>
                  </a:glow>
                </a:effectLst>
              </a:rPr>
              <a:t>可选方案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9E8C2CD-D8BF-7B40-A75A-EDF11558A355}"/>
              </a:ext>
            </a:extLst>
          </p:cNvPr>
          <p:cNvSpPr txBox="1"/>
          <p:nvPr/>
        </p:nvSpPr>
        <p:spPr>
          <a:xfrm>
            <a:off x="6695803" y="1829060"/>
            <a:ext cx="1159292" cy="584775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3200" b="1" spc="600" dirty="0">
                <a:solidFill>
                  <a:srgbClr val="44DEC1"/>
                </a:solidFill>
                <a:effectLst>
                  <a:glow rad="762000">
                    <a:srgbClr val="44DEC1">
                      <a:alpha val="5000"/>
                    </a:srgbClr>
                  </a:glow>
                </a:effectLst>
              </a:rPr>
              <a:t>需求</a:t>
            </a:r>
          </a:p>
        </p:txBody>
      </p:sp>
    </p:spTree>
    <p:extLst>
      <p:ext uri="{BB962C8B-B14F-4D97-AF65-F5344CB8AC3E}">
        <p14:creationId xmlns:p14="http://schemas.microsoft.com/office/powerpoint/2010/main" val="2348627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Elkeid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数据一览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667F894-EF7A-C440-ACCF-7139788D6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860" y="1324750"/>
            <a:ext cx="2673530" cy="484169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83B1769-4D88-464D-B986-05BAEBD47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268" y="1324750"/>
            <a:ext cx="2636985" cy="247716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B6D2354-BA3F-694A-A701-6BD431267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6268" y="4446012"/>
            <a:ext cx="2636985" cy="459475"/>
          </a:xfrm>
          <a:prstGeom prst="rect">
            <a:avLst/>
          </a:prstGeom>
        </p:spPr>
      </p:pic>
      <p:grpSp>
        <p:nvGrpSpPr>
          <p:cNvPr id="15" name="组 26">
            <a:extLst>
              <a:ext uri="{FF2B5EF4-FFF2-40B4-BE49-F238E27FC236}">
                <a16:creationId xmlns:a16="http://schemas.microsoft.com/office/drawing/2014/main" id="{04122009-4AA8-3B44-98CA-963504DC3C14}"/>
              </a:ext>
            </a:extLst>
          </p:cNvPr>
          <p:cNvGrpSpPr/>
          <p:nvPr/>
        </p:nvGrpSpPr>
        <p:grpSpPr>
          <a:xfrm>
            <a:off x="8024971" y="1324750"/>
            <a:ext cx="2871787" cy="1546577"/>
            <a:chOff x="1514683" y="3593109"/>
            <a:chExt cx="2871787" cy="154657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46D4A847-BAC9-D44C-B9F0-691381348F2D}"/>
                </a:ext>
              </a:extLst>
            </p:cNvPr>
            <p:cNvSpPr txBox="1"/>
            <p:nvPr/>
          </p:nvSpPr>
          <p:spPr>
            <a:xfrm>
              <a:off x="1514683" y="3593109"/>
              <a:ext cx="2871787" cy="1167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en-US" altLang="zh-CN" sz="1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Driver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采集数据支持容器数据采集</a:t>
              </a:r>
              <a:endParaRPr kumimoji="1" lang="en-US" altLang="zh-CN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zh-CN" altLang="en-US" sz="1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性能优秀</a:t>
              </a:r>
              <a:endParaRPr kumimoji="1" lang="en-US" altLang="zh-CN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zh-CN" altLang="en-US" sz="1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短链接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/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短进程不会丢失</a:t>
              </a:r>
              <a:endParaRPr kumimoji="1" lang="en-US" altLang="zh-CN" sz="12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kumimoji="1" lang="en-US" altLang="zh-CN" sz="1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Kernel 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支持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 2.6.32 – 5.11</a:t>
              </a:r>
            </a:p>
          </p:txBody>
        </p:sp>
        <p:cxnSp>
          <p:nvCxnSpPr>
            <p:cNvPr id="17" name="直线连接符 16">
              <a:extLst>
                <a:ext uri="{FF2B5EF4-FFF2-40B4-BE49-F238E27FC236}">
                  <a16:creationId xmlns:a16="http://schemas.microsoft.com/office/drawing/2014/main" id="{2A656876-9B91-184F-A721-9B583DEAE8FF}"/>
                </a:ext>
              </a:extLst>
            </p:cNvPr>
            <p:cNvCxnSpPr/>
            <p:nvPr/>
          </p:nvCxnSpPr>
          <p:spPr>
            <a:xfrm>
              <a:off x="1603513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16ACB5F7-0C25-BE46-9CF0-E0AB61FE092B}"/>
                </a:ext>
              </a:extLst>
            </p:cNvPr>
            <p:cNvCxnSpPr/>
            <p:nvPr/>
          </p:nvCxnSpPr>
          <p:spPr>
            <a:xfrm>
              <a:off x="1618732" y="5139686"/>
              <a:ext cx="2663687" cy="0"/>
            </a:xfrm>
            <a:prstGeom prst="line">
              <a:avLst/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8E4DD35-2A4F-FC44-8379-9E7EE5A60218}"/>
                </a:ext>
              </a:extLst>
            </p:cNvPr>
            <p:cNvSpPr/>
            <p:nvPr/>
          </p:nvSpPr>
          <p:spPr>
            <a:xfrm flipV="1">
              <a:off x="1603513" y="5093966"/>
              <a:ext cx="245038" cy="4571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601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Driver 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数据一览 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Execve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D792085-C223-4D48-AFA6-FF8706A66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109" y="914400"/>
            <a:ext cx="5411782" cy="560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385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EAD66-8E1C-4ED0-BAE9-8872E705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Driver 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数据一览 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Connect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4E96DE3-3FA6-2640-8AC3-09790C478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217" y="1420732"/>
            <a:ext cx="9573565" cy="443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15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="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none" lIns="71437" tIns="71437" rIns="71437" bIns="71437" rtlCol="0" anchor="ctr">
        <a:spAutoFit/>
      </a:bodyPr>
      <a:lstStyle>
        <a:defPPr algn="l">
          <a:defRPr sz="1600" dirty="0" smtClean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1188</TotalTime>
  <Words>386</Words>
  <Application>Microsoft Macintosh PowerPoint</Application>
  <PresentationFormat>宽屏</PresentationFormat>
  <Paragraphs>77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Microsoft YaHei</vt:lpstr>
      <vt:lpstr>Microsoft YaHei</vt:lpstr>
      <vt:lpstr>Arial</vt:lpstr>
      <vt:lpstr>Office 主题​​</vt:lpstr>
      <vt:lpstr>PowerPoint 演示文稿</vt:lpstr>
      <vt:lpstr>PowerPoint 演示文稿</vt:lpstr>
      <vt:lpstr>Who is Elkeid</vt:lpstr>
      <vt:lpstr>主机威胁来源哪里？</vt:lpstr>
      <vt:lpstr>识别威胁的第一步是什么？全面的采集</vt:lpstr>
      <vt:lpstr>Why Driver？</vt:lpstr>
      <vt:lpstr>Elkeid 数据一览</vt:lpstr>
      <vt:lpstr>Driver 数据一览 - Execve</vt:lpstr>
      <vt:lpstr>Driver 数据一览 - Connect</vt:lpstr>
      <vt:lpstr>Driver 数据一览 – Create File</vt:lpstr>
      <vt:lpstr>识别威胁的第二步是什么？精准的策略</vt:lpstr>
      <vt:lpstr>如何让策略更加精准？</vt:lpstr>
      <vt:lpstr>Kill-Chain </vt:lpstr>
      <vt:lpstr>Kill-Chain </vt:lpstr>
      <vt:lpstr>识别威胁的第三步是什么？高效的溯源</vt:lpstr>
      <vt:lpstr>溯源案例</vt:lpstr>
      <vt:lpstr>溯源案例</vt:lpstr>
      <vt:lpstr>Elkeid Architecture </vt:lpstr>
      <vt:lpstr>PowerPoint 演示文稿</vt:lpstr>
      <vt:lpstr>PowerPoint 演示文稿</vt:lpstr>
      <vt:lpstr>PowerPoint 演示文稿</vt:lpstr>
      <vt:lpstr>更接近的方案是什么？ MAC(Mandatory Access Control)</vt:lpstr>
      <vt:lpstr>Thanks &amp; Contact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涂珊珊</dc:creator>
  <cp:lastModifiedBy>陈越</cp:lastModifiedBy>
  <cp:revision>9</cp:revision>
  <dcterms:created xsi:type="dcterms:W3CDTF">2021-09-01T02:54:21Z</dcterms:created>
  <dcterms:modified xsi:type="dcterms:W3CDTF">2021-09-16T01:58:50Z</dcterms:modified>
</cp:coreProperties>
</file>

<file path=docProps/thumbnail.jpeg>
</file>